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68" r:id="rId6"/>
    <p:sldId id="270" r:id="rId7"/>
    <p:sldId id="269" r:id="rId8"/>
    <p:sldId id="272" r:id="rId9"/>
    <p:sldId id="259" r:id="rId10"/>
    <p:sldId id="260" r:id="rId11"/>
    <p:sldId id="286" r:id="rId12"/>
    <p:sldId id="279" r:id="rId13"/>
    <p:sldId id="280" r:id="rId14"/>
    <p:sldId id="281" r:id="rId15"/>
    <p:sldId id="283" r:id="rId16"/>
    <p:sldId id="288" r:id="rId17"/>
    <p:sldId id="292" r:id="rId18"/>
    <p:sldId id="294" r:id="rId19"/>
    <p:sldId id="295" r:id="rId20"/>
    <p:sldId id="293" r:id="rId21"/>
    <p:sldId id="285" r:id="rId22"/>
    <p:sldId id="289" r:id="rId23"/>
    <p:sldId id="291" r:id="rId24"/>
    <p:sldId id="284" r:id="rId25"/>
    <p:sldId id="29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6F23CCD-4555-47DE-8F19-A50021141C11}">
          <p14:sldIdLst>
            <p14:sldId id="256"/>
            <p14:sldId id="268"/>
            <p14:sldId id="270"/>
            <p14:sldId id="269"/>
            <p14:sldId id="272"/>
            <p14:sldId id="259"/>
            <p14:sldId id="260"/>
            <p14:sldId id="286"/>
            <p14:sldId id="279"/>
            <p14:sldId id="280"/>
            <p14:sldId id="281"/>
            <p14:sldId id="283"/>
            <p14:sldId id="288"/>
            <p14:sldId id="292"/>
            <p14:sldId id="294"/>
            <p14:sldId id="295"/>
            <p14:sldId id="293"/>
            <p14:sldId id="285"/>
            <p14:sldId id="289"/>
            <p14:sldId id="291"/>
            <p14:sldId id="28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광우" initials="김" lastIdx="1" clrIdx="0">
    <p:extLst>
      <p:ext uri="{19B8F6BF-5375-455C-9EA6-DF929625EA0E}">
        <p15:presenceInfo xmlns:p15="http://schemas.microsoft.com/office/powerpoint/2012/main" userId="S-1-5-21-2562335000-4163241116-219377735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3" autoAdjust="0"/>
    <p:restoredTop sz="94872" autoAdjust="0"/>
  </p:normalViewPr>
  <p:slideViewPr>
    <p:cSldViewPr snapToGrid="0">
      <p:cViewPr varScale="1">
        <p:scale>
          <a:sx n="70" d="100"/>
          <a:sy n="70" d="100"/>
        </p:scale>
        <p:origin x="48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F3719-8435-4D60-B3D7-E2B4105B462C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2A405-BA23-456B-ABBB-7F2B85E0E2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4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6A4D2-8D5C-4B97-A0DE-4D486BBFD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35FABC-DAE4-4AA6-9CE7-1B61D139E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B799F-0C3C-4912-A4C7-97114D80A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6E802-8D65-4E1E-A929-D95D4725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15C42-A79A-464C-A0EA-0B20E21F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0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A1B4C-DF11-42C6-8069-E796AB16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BB52E1-F0B0-4003-B125-E2DF89983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906EB-5D41-45AA-8225-A46CCCFE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1F0AE-03DC-4BAA-ABBB-82A2AA731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7E43C-90BB-4668-9A22-FB926FAE6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4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A94B34-0FE9-4280-97D2-61791A27A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7B396D-F6D2-4BC7-A492-B0E166636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A7C11-568C-4523-9411-538CBDEA2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99D849-BA41-467C-A36F-BBCA701B4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47519-7105-4691-AAF6-058C4F31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76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90EF7-4D03-4B3C-AF9D-D79AE948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18AA1-3D32-4C84-962E-6218E1B8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86D18-D262-4D13-BA67-BAE05163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1FDC4-018A-4CB9-81C8-684BB914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E7CE2D-2116-41C4-AA22-545ABC92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1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5EA4-F2B1-47F7-B1BF-4EF3851F8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843F08-A348-4F32-83EF-AE766A1C7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1C72C1-584C-4FA2-9316-E7A7BEFF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7446C-CBA8-440B-B0F9-0EE99A43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A7E0FF-BABA-436F-A1DB-AF6C2151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6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8F45B-0584-43B0-92D5-5D6F7324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45A15-176F-4EDA-B2AB-27DF7680D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27B969-9F69-4C33-B732-4C965B152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960A1F-814F-42F6-8434-5191CE8A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6920F9-4966-49D4-BC7F-747B3DDD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AC21E-2FF7-4C1A-9E31-E135EA77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90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5557-E30D-40BF-BF95-1CA2CF71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E9DF4B-9E5B-4918-8201-D175DA82C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14774E-9706-414B-9AE5-A26988D64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A288F5-48AE-4CFF-B471-1F7BD9725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B808FB-631C-4A7F-9B8B-C6DF252E70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AFA8BF-EAA6-4301-8101-534C996D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A30A97-88FA-45BF-B3DB-9BBABC75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5E906E-36F6-4242-A8E4-8C8F3CA5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6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C0BC4-4269-48DB-B07A-0D7CB9E0E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A1D9FC-5F69-414D-A960-68EB7084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5D320B-C11D-4CDC-BD13-B3E17312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BCAD2E-7217-4618-BE4F-D616B17E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73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0FBD92-A027-4560-82EF-4E102EBB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6902E6-1754-4E01-A914-C698D5868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B3232-5026-4BD3-8B58-4C6AFF1A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3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8CE3B-1C4F-4403-901C-B2576C2C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6FC6D6-6E98-4A99-B3EE-7F744B0BC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CBC171-2C30-4358-8C7B-17D080966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0C444-5CB6-42EF-B696-B4ACCA690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C56DE-DD92-42F8-B9A8-95D88F74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C10E86-F7ED-49E8-9A76-156541BC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86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00C29-A086-4B43-ABE2-0A52A8D4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BD7734-D051-43B3-90B1-6EE5308C0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3DD168-FE3E-4DE8-B11B-7BA9AB111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B83E46-F046-493E-A845-FE5F1C736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8DAFE-BBB4-438D-AFBA-41ACEFE5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D1FB1-1C35-46C2-9E3C-B9F4B2D9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6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620813-1403-45A4-BA5E-BE0368FB0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CB913D-B63F-40ED-A5B7-76837FA20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B264E-6AFD-4894-A433-F62080865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AA01D-69E8-4DA2-8357-AA2A622E702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5FB81-1F51-4B8D-834E-DE68B2E33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D34314-2DC1-478C-9DBC-100056807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636F2-2A80-4C9A-97D0-CA5EA0F2E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8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36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ko-KR" dirty="0"/>
              <a:t>Regular Meeting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Mar. 3, 2023</a:t>
            </a:r>
          </a:p>
          <a:p>
            <a:r>
              <a:rPr lang="en-US" altLang="ko-KR" dirty="0" err="1"/>
              <a:t>Hyonho</a:t>
            </a:r>
            <a:r>
              <a:rPr lang="en-US" altLang="ko-KR" dirty="0"/>
              <a:t> Chun &amp; </a:t>
            </a:r>
            <a:r>
              <a:rPr lang="en-US" altLang="ko-KR" dirty="0" err="1"/>
              <a:t>Gwangwoo</a:t>
            </a:r>
            <a:r>
              <a:rPr lang="en-US" altLang="ko-KR" dirty="0"/>
              <a:t>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50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651E3-B688-4619-BE6D-87A3139E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/>
              <a:t>Surrogate variables are created to adjust for the study bias. 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FA233-B1AE-45A1-8665-2E57A6E3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1" y="3786665"/>
            <a:ext cx="3699023" cy="2947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715E14-C144-46AF-98AD-F2EF2BB5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488" y="3786665"/>
            <a:ext cx="3699023" cy="2947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8BD5C9-5430-4F40-B8E2-C573FB13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195" y="3786665"/>
            <a:ext cx="3699023" cy="29470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359929C4-45C1-4355-9E0E-4A04CD727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be the corrected latent variable inferred from </a:t>
                </a:r>
                <a:r>
                  <a:rPr lang="en-US" altLang="ko-KR" dirty="0" err="1"/>
                  <a:t>scVI</a:t>
                </a:r>
                <a:r>
                  <a:rPr lang="en-US" altLang="ko-KR" dirty="0"/>
                  <a:t>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b="0" dirty="0"/>
                  <a:t> be the uncorrected one. </a:t>
                </a:r>
              </a:p>
              <a:p>
                <a:r>
                  <a:rPr lang="en-US" altLang="ko-KR" dirty="0"/>
                  <a:t>The surrogate variable is defined as (Private)</a:t>
                </a:r>
                <a:endParaRPr lang="en-US" altLang="ko-KR" b="0" dirty="0"/>
              </a:p>
            </p:txBody>
          </p:sp>
        </mc:Choice>
        <mc:Fallback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359929C4-45C1-4355-9E0E-4A04CD727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28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651E3-B688-4619-BE6D-87A3139E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DESeq2 results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59929C4-45C1-4355-9E0E-4A04CD72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ko-KR" b="0" dirty="0"/>
          </a:p>
          <a:p>
            <a:endParaRPr lang="en-US" altLang="ko-KR" b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96022F-4E70-4692-B954-C6AE394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8" y="2040644"/>
            <a:ext cx="3246401" cy="92972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886978-7EFE-4784-BE06-06C521E00A1D}"/>
              </a:ext>
            </a:extLst>
          </p:cNvPr>
          <p:cNvSpPr/>
          <p:nvPr/>
        </p:nvSpPr>
        <p:spPr>
          <a:xfrm>
            <a:off x="1283268" y="1700966"/>
            <a:ext cx="1502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CCC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F935F4-C601-4DBF-9506-7BFABA822B8D}"/>
              </a:ext>
            </a:extLst>
          </p:cNvPr>
          <p:cNvGrpSpPr/>
          <p:nvPr/>
        </p:nvGrpSpPr>
        <p:grpSpPr>
          <a:xfrm>
            <a:off x="8450842" y="1700966"/>
            <a:ext cx="3254022" cy="1279676"/>
            <a:chOff x="4396333" y="1690688"/>
            <a:chExt cx="3254022" cy="12796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49EB0DA-6B80-49AD-860E-3D44C0166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6333" y="2040643"/>
              <a:ext cx="3254022" cy="92972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A455B61-A5BB-4D79-B0C3-C35A75A865A5}"/>
                </a:ext>
              </a:extLst>
            </p:cNvPr>
            <p:cNvSpPr/>
            <p:nvPr/>
          </p:nvSpPr>
          <p:spPr>
            <a:xfrm>
              <a:off x="5127062" y="1690688"/>
              <a:ext cx="1507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CRC</a:t>
              </a:r>
              <a:r>
                <a:rPr lang="ko-KR" altLang="en-US" dirty="0"/>
                <a:t> </a:t>
              </a:r>
              <a:r>
                <a:rPr lang="en-US" altLang="ko-KR" dirty="0"/>
                <a:t>vs</a:t>
              </a:r>
              <a:r>
                <a:rPr lang="ko-KR" altLang="en-US" dirty="0"/>
                <a:t> </a:t>
              </a:r>
              <a:r>
                <a:rPr lang="en-US" altLang="ko-KR" dirty="0"/>
                <a:t>NEW</a:t>
              </a:r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54A644-F80C-41E3-8470-2A0F85854DFC}"/>
              </a:ext>
            </a:extLst>
          </p:cNvPr>
          <p:cNvGrpSpPr/>
          <p:nvPr/>
        </p:nvGrpSpPr>
        <p:grpSpPr>
          <a:xfrm>
            <a:off x="4448145" y="1785455"/>
            <a:ext cx="3276884" cy="1287296"/>
            <a:chOff x="8076916" y="1690688"/>
            <a:chExt cx="3276884" cy="128729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4CAC665-6B7A-4818-9463-ABDEA6E61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6916" y="2040643"/>
              <a:ext cx="3276884" cy="93734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0E4BD7-1217-4772-B88B-CBA4EB16B57A}"/>
                </a:ext>
              </a:extLst>
            </p:cNvPr>
            <p:cNvSpPr/>
            <p:nvPr/>
          </p:nvSpPr>
          <p:spPr>
            <a:xfrm>
              <a:off x="8766941" y="1690688"/>
              <a:ext cx="14817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CRT</a:t>
              </a:r>
              <a:r>
                <a:rPr lang="ko-KR" altLang="en-US" dirty="0"/>
                <a:t> </a:t>
              </a:r>
              <a:r>
                <a:rPr lang="en-US" altLang="ko-KR" dirty="0"/>
                <a:t>vs</a:t>
              </a:r>
              <a:r>
                <a:rPr lang="ko-KR" altLang="en-US" dirty="0"/>
                <a:t> </a:t>
              </a:r>
              <a:r>
                <a:rPr lang="en-US" altLang="ko-KR" dirty="0"/>
                <a:t>NEW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CB54A43-0A3C-43FF-83AC-2372462A8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669" y="3433002"/>
            <a:ext cx="2711621" cy="2994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D4E0D9-E59B-463E-9911-F3E79BF43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26" y="3397585"/>
            <a:ext cx="2711621" cy="29943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1B1130-7C60-4A7E-ABA4-F0C46B6CF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747" y="3397585"/>
            <a:ext cx="2711621" cy="29943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1E3187-B5E0-43BD-9AA0-025DDF337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5540" y="3429000"/>
            <a:ext cx="2711620" cy="29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5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48663E5-783B-4F89-B79F-FD8EB9649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86" y="0"/>
            <a:ext cx="6735414" cy="68580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10E28A3-F0A0-4D11-914C-8138624E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DESeq2 results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969F99C-3D5B-4EE3-BF4F-3BA2EE916AAE}"/>
                  </a:ext>
                </a:extLst>
              </p:cNvPr>
              <p:cNvSpPr/>
              <p:nvPr/>
            </p:nvSpPr>
            <p:spPr>
              <a:xfrm>
                <a:off x="838200" y="1739132"/>
                <a:ext cx="438228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A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CCC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  <a:p>
                <a:r>
                  <a:rPr lang="en-US" altLang="ko-KR" dirty="0"/>
                  <a:t>B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CRT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  <a:p>
                <a:r>
                  <a:rPr lang="en-US" altLang="ko-KR" dirty="0"/>
                  <a:t>C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CRC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969F99C-3D5B-4EE3-BF4F-3BA2EE916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9132"/>
                <a:ext cx="4382280" cy="923330"/>
              </a:xfrm>
              <a:prstGeom prst="rect">
                <a:avLst/>
              </a:prstGeom>
              <a:blipFill>
                <a:blip r:embed="rId3"/>
                <a:stretch>
                  <a:fillRect l="-1253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C597019D-C1E5-4CE6-98FE-1F931191C725}"/>
              </a:ext>
            </a:extLst>
          </p:cNvPr>
          <p:cNvGrpSpPr/>
          <p:nvPr/>
        </p:nvGrpSpPr>
        <p:grpSpPr>
          <a:xfrm>
            <a:off x="1589783" y="3315040"/>
            <a:ext cx="2674971" cy="2945708"/>
            <a:chOff x="1609238" y="2899993"/>
            <a:chExt cx="2674971" cy="294570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37A0DAB-2103-404A-BF0C-C7FF16A9D7E1}"/>
                </a:ext>
              </a:extLst>
            </p:cNvPr>
            <p:cNvSpPr/>
            <p:nvPr/>
          </p:nvSpPr>
          <p:spPr>
            <a:xfrm>
              <a:off x="2254369" y="3260385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C1EA35-5323-4117-A0EF-B35A8364C68D}"/>
                </a:ext>
              </a:extLst>
            </p:cNvPr>
            <p:cNvSpPr/>
            <p:nvPr/>
          </p:nvSpPr>
          <p:spPr>
            <a:xfrm>
              <a:off x="1777714" y="4056433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50B6CFA-3913-4543-9DB3-8E3615C3CB6C}"/>
                </a:ext>
              </a:extLst>
            </p:cNvPr>
            <p:cNvSpPr/>
            <p:nvPr/>
          </p:nvSpPr>
          <p:spPr>
            <a:xfrm>
              <a:off x="2734268" y="4056433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EF783F-4384-480B-812C-2FCF6FB2893B}"/>
                </a:ext>
              </a:extLst>
            </p:cNvPr>
            <p:cNvSpPr/>
            <p:nvPr/>
          </p:nvSpPr>
          <p:spPr>
            <a:xfrm>
              <a:off x="2810441" y="2899993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360727C-32C1-4A96-9B20-BD1CE0880841}"/>
                </a:ext>
              </a:extLst>
            </p:cNvPr>
            <p:cNvSpPr/>
            <p:nvPr/>
          </p:nvSpPr>
          <p:spPr>
            <a:xfrm>
              <a:off x="1609238" y="5296240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28FB9D-A40F-4F4B-96A5-C720D289017C}"/>
                </a:ext>
              </a:extLst>
            </p:cNvPr>
            <p:cNvSpPr/>
            <p:nvPr/>
          </p:nvSpPr>
          <p:spPr>
            <a:xfrm>
              <a:off x="3804310" y="5476369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E349351-AB89-4FAA-9E9D-900727AB1864}"/>
                  </a:ext>
                </a:extLst>
              </p:cNvPr>
              <p:cNvSpPr/>
              <p:nvPr/>
            </p:nvSpPr>
            <p:spPr>
              <a:xfrm>
                <a:off x="1859064" y="6260748"/>
                <a:ext cx="2200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=4999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E349351-AB89-4FAA-9E9D-900727AB1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64" y="6260748"/>
                <a:ext cx="22007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49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ABBF612D-FFC6-4B6F-9147-5494D37CC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4" y="719846"/>
            <a:ext cx="5244963" cy="53242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AD6F297-54E9-43DE-A97B-61D4723BA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47" y="719846"/>
            <a:ext cx="5244963" cy="532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9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953F63-91C4-4503-945D-85809A1E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8" y="0"/>
            <a:ext cx="6783086" cy="6858000"/>
          </a:xfrm>
          <a:prstGeom prst="rect">
            <a:avLst/>
          </a:prstGeom>
        </p:spPr>
      </p:pic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CA287262-3899-4BBC-824A-8C13C6CAD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306785"/>
              </p:ext>
            </p:extLst>
          </p:nvPr>
        </p:nvGraphicFramePr>
        <p:xfrm>
          <a:off x="8910638" y="1850712"/>
          <a:ext cx="747814" cy="371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포장기 셸 개체" showAsIcon="1" r:id="rId4" imgW="1401840" imgH="697320" progId="Package">
                  <p:embed/>
                </p:oleObj>
              </mc:Choice>
              <mc:Fallback>
                <p:oleObj name="포장기 셸 개체" showAsIcon="1" r:id="rId4" imgW="1401840" imgH="697320" progId="Package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CA287262-3899-4BBC-824A-8C13C6CADA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10638" y="1850712"/>
                        <a:ext cx="747814" cy="371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45CC25AC-7A17-4C55-9639-6CC166A67F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901743"/>
              </p:ext>
            </p:extLst>
          </p:nvPr>
        </p:nvGraphicFramePr>
        <p:xfrm>
          <a:off x="8910638" y="4522788"/>
          <a:ext cx="774914" cy="371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포장기 셸 개체" showAsIcon="1" r:id="rId6" imgW="1452240" imgH="697320" progId="Package">
                  <p:embed/>
                </p:oleObj>
              </mc:Choice>
              <mc:Fallback>
                <p:oleObj name="포장기 셸 개체" showAsIcon="1" r:id="rId6" imgW="1452240" imgH="697320" progId="Package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45CC25AC-7A17-4C55-9639-6CC166A67F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0638" y="4522788"/>
                        <a:ext cx="774914" cy="371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112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A1400B-86F0-4554-B185-21C8C3462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2" y="1262550"/>
            <a:ext cx="6305081" cy="43328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9A73DF-2CC9-4B48-B10E-95D513CC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86" y="1440978"/>
            <a:ext cx="6906592" cy="397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0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958658-1008-4575-896C-A5C319FC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110"/>
            <a:ext cx="12192000" cy="571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4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EF3CF7A-BD3A-401E-935C-B622E45C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" y="0"/>
            <a:ext cx="6783086" cy="6858000"/>
          </a:xfrm>
          <a:prstGeom prst="rect">
            <a:avLst/>
          </a:prstGeom>
        </p:spPr>
      </p:pic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0F343259-00A4-47EF-B378-62EF74A40D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855565"/>
              </p:ext>
            </p:extLst>
          </p:nvPr>
        </p:nvGraphicFramePr>
        <p:xfrm>
          <a:off x="8812452" y="2139765"/>
          <a:ext cx="11842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포장기 셸 개체" showAsIcon="1" r:id="rId4" imgW="1183680" imgH="571320" progId="Package">
                  <p:embed/>
                </p:oleObj>
              </mc:Choice>
              <mc:Fallback>
                <p:oleObj name="포장기 셸 개체" showAsIcon="1" r:id="rId4" imgW="1183680" imgH="571320" progId="Package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0F343259-00A4-47EF-B378-62EF74A40D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12452" y="2139765"/>
                        <a:ext cx="11842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55652154-EDC8-4EAE-9F53-C497892C37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00155"/>
              </p:ext>
            </p:extLst>
          </p:nvPr>
        </p:nvGraphicFramePr>
        <p:xfrm>
          <a:off x="8771177" y="4897178"/>
          <a:ext cx="12255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포장기 셸 개체" showAsIcon="1" r:id="rId6" imgW="1225800" imgH="571320" progId="Package">
                  <p:embed/>
                </p:oleObj>
              </mc:Choice>
              <mc:Fallback>
                <p:oleObj name="포장기 셸 개체" showAsIcon="1" r:id="rId6" imgW="1225800" imgH="571320" progId="Package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55652154-EDC8-4EAE-9F53-C497892C37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71177" y="4897178"/>
                        <a:ext cx="122555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4E94458C-E1F8-495A-8A2E-B75BAA8FE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934935"/>
              </p:ext>
            </p:extLst>
          </p:nvPr>
        </p:nvGraphicFramePr>
        <p:xfrm>
          <a:off x="8771177" y="3518471"/>
          <a:ext cx="107473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포장기 셸 개체" showAsIcon="1" r:id="rId8" imgW="1074600" imgH="571320" progId="Package">
                  <p:embed/>
                </p:oleObj>
              </mc:Choice>
              <mc:Fallback>
                <p:oleObj name="포장기 셸 개체" showAsIcon="1" r:id="rId8" imgW="1074600" imgH="571320" progId="Packag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4E94458C-E1F8-495A-8A2E-B75BAA8FE0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71177" y="3518471"/>
                        <a:ext cx="1074737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2143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10E28A3-F0A0-4D11-914C-8138624E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DESeq2 results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969F99C-3D5B-4EE3-BF4F-3BA2EE916AAE}"/>
                  </a:ext>
                </a:extLst>
              </p:cNvPr>
              <p:cNvSpPr/>
              <p:nvPr/>
            </p:nvSpPr>
            <p:spPr>
              <a:xfrm>
                <a:off x="838200" y="1739132"/>
                <a:ext cx="438228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A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CCC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  <a:p>
                <a:r>
                  <a:rPr lang="en-US" altLang="ko-KR" dirty="0"/>
                  <a:t>B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CRT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  <a:p>
                <a:r>
                  <a:rPr lang="en-US" altLang="ko-KR" dirty="0"/>
                  <a:t>C = (LFC&gt;0)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(LFC&lt;0) in CRC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NEW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969F99C-3D5B-4EE3-BF4F-3BA2EE916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9132"/>
                <a:ext cx="4382280" cy="923330"/>
              </a:xfrm>
              <a:prstGeom prst="rect">
                <a:avLst/>
              </a:prstGeom>
              <a:blipFill>
                <a:blip r:embed="rId2"/>
                <a:stretch>
                  <a:fillRect l="-1253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C597019D-C1E5-4CE6-98FE-1F931191C725}"/>
              </a:ext>
            </a:extLst>
          </p:cNvPr>
          <p:cNvGrpSpPr/>
          <p:nvPr/>
        </p:nvGrpSpPr>
        <p:grpSpPr>
          <a:xfrm>
            <a:off x="1589783" y="3315040"/>
            <a:ext cx="2674971" cy="2945708"/>
            <a:chOff x="1609238" y="2899993"/>
            <a:chExt cx="2674971" cy="294570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37A0DAB-2103-404A-BF0C-C7FF16A9D7E1}"/>
                </a:ext>
              </a:extLst>
            </p:cNvPr>
            <p:cNvSpPr/>
            <p:nvPr/>
          </p:nvSpPr>
          <p:spPr>
            <a:xfrm>
              <a:off x="2254369" y="3260385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C1EA35-5323-4117-A0EF-B35A8364C68D}"/>
                </a:ext>
              </a:extLst>
            </p:cNvPr>
            <p:cNvSpPr/>
            <p:nvPr/>
          </p:nvSpPr>
          <p:spPr>
            <a:xfrm>
              <a:off x="1777714" y="4056433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50B6CFA-3913-4543-9DB3-8E3615C3CB6C}"/>
                </a:ext>
              </a:extLst>
            </p:cNvPr>
            <p:cNvSpPr/>
            <p:nvPr/>
          </p:nvSpPr>
          <p:spPr>
            <a:xfrm>
              <a:off x="2734268" y="4056433"/>
              <a:ext cx="1549941" cy="15499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EF783F-4384-480B-812C-2FCF6FB2893B}"/>
                </a:ext>
              </a:extLst>
            </p:cNvPr>
            <p:cNvSpPr/>
            <p:nvPr/>
          </p:nvSpPr>
          <p:spPr>
            <a:xfrm>
              <a:off x="2810441" y="2899993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360727C-32C1-4A96-9B20-BD1CE0880841}"/>
                </a:ext>
              </a:extLst>
            </p:cNvPr>
            <p:cNvSpPr/>
            <p:nvPr/>
          </p:nvSpPr>
          <p:spPr>
            <a:xfrm>
              <a:off x="1609238" y="5296240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28FB9D-A40F-4F4B-96A5-C720D289017C}"/>
                </a:ext>
              </a:extLst>
            </p:cNvPr>
            <p:cNvSpPr/>
            <p:nvPr/>
          </p:nvSpPr>
          <p:spPr>
            <a:xfrm>
              <a:off x="3804310" y="5476369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42BE5B2-225A-4516-B07A-ABE1583F000D}"/>
                  </a:ext>
                </a:extLst>
              </p:cNvPr>
              <p:cNvSpPr/>
              <p:nvPr/>
            </p:nvSpPr>
            <p:spPr>
              <a:xfrm>
                <a:off x="1859064" y="6260748"/>
                <a:ext cx="2200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=4056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42BE5B2-225A-4516-B07A-ABE1583F0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064" y="6260748"/>
                <a:ext cx="22007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CE742BEE-8F32-4D34-9E8E-E3D7C42CE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586" y="0"/>
            <a:ext cx="6735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5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171C2D-63F2-45E9-95C8-CF24BA77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8" y="538716"/>
            <a:ext cx="5457948" cy="55572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696B7A-924B-4889-9DCC-8433560DF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15" y="538716"/>
            <a:ext cx="5463467" cy="555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944E3-F7C9-40BE-BA01-1594DA18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C2E35D-4064-4FAA-AAB0-D4F1B8578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08915" cy="4351338"/>
          </a:xfrm>
        </p:spPr>
        <p:txBody>
          <a:bodyPr/>
          <a:lstStyle/>
          <a:p>
            <a:r>
              <a:rPr lang="en-US" altLang="ko-KR" dirty="0"/>
              <a:t>Intermediate outputs of Smart-Seq are used for our work. (HISAT2PairedEnd)</a:t>
            </a:r>
          </a:p>
          <a:p>
            <a:r>
              <a:rPr lang="en-US" altLang="ko-KR" dirty="0"/>
              <a:t>Many reads are not uniquely mapped to the reference genome.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D8447A-804A-43E7-B2E3-5C692A3B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00" y="241570"/>
            <a:ext cx="1413823" cy="63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81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B764DDE-1857-4F71-8D3A-5BDEDF275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62655" cy="6858000"/>
          </a:xfrm>
          <a:prstGeom prst="rect">
            <a:avLst/>
          </a:prstGeom>
        </p:spPr>
      </p:pic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6DE1BC9C-4361-489B-BC2F-C672FCB439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023898"/>
              </p:ext>
            </p:extLst>
          </p:nvPr>
        </p:nvGraphicFramePr>
        <p:xfrm>
          <a:off x="8781902" y="4925828"/>
          <a:ext cx="11334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포장기 셸 개체" showAsIcon="1" r:id="rId4" imgW="1133280" imgH="571320" progId="Package">
                  <p:embed/>
                </p:oleObj>
              </mc:Choice>
              <mc:Fallback>
                <p:oleObj name="포장기 셸 개체" showAsIcon="1" r:id="rId4" imgW="1133280" imgH="571320" progId="Packag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6DE1BC9C-4361-489B-BC2F-C672FCB43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81902" y="4925828"/>
                        <a:ext cx="11334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0C18A9B6-3F86-40B4-A04D-3DF3064DA2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637302"/>
              </p:ext>
            </p:extLst>
          </p:nvPr>
        </p:nvGraphicFramePr>
        <p:xfrm>
          <a:off x="8781902" y="2515782"/>
          <a:ext cx="1092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포장기 셸 개체" showAsIcon="1" r:id="rId6" imgW="1091520" imgH="571320" progId="Package">
                  <p:embed/>
                </p:oleObj>
              </mc:Choice>
              <mc:Fallback>
                <p:oleObj name="포장기 셸 개체" showAsIcon="1" r:id="rId6" imgW="1091520" imgH="571320" progId="Package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0C18A9B6-3F86-40B4-A04D-3DF3064DA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81902" y="2515782"/>
                        <a:ext cx="1092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288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E1E8D8-91AA-458C-A1EF-D104E4C32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62655" cy="6858000"/>
          </a:xfrm>
          <a:prstGeom prst="rect">
            <a:avLst/>
          </a:prstGeom>
        </p:spPr>
      </p:pic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7DB6B36B-E748-4601-9DAD-570C07C12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159794"/>
              </p:ext>
            </p:extLst>
          </p:nvPr>
        </p:nvGraphicFramePr>
        <p:xfrm>
          <a:off x="8521515" y="4578793"/>
          <a:ext cx="1092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포장기 셸 개체" showAsIcon="1" r:id="rId4" imgW="1091520" imgH="571320" progId="Package">
                  <p:embed/>
                </p:oleObj>
              </mc:Choice>
              <mc:Fallback>
                <p:oleObj name="포장기 셸 개체" showAsIcon="1" r:id="rId4" imgW="1091520" imgH="571320" progId="Package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7DB6B36B-E748-4601-9DAD-570C07C12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21515" y="4578793"/>
                        <a:ext cx="10922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5614D7FE-B595-426B-A567-F62612BCA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116203"/>
              </p:ext>
            </p:extLst>
          </p:nvPr>
        </p:nvGraphicFramePr>
        <p:xfrm>
          <a:off x="8500878" y="1707707"/>
          <a:ext cx="11334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포장기 셸 개체" showAsIcon="1" r:id="rId6" imgW="1133280" imgH="571320" progId="Package">
                  <p:embed/>
                </p:oleObj>
              </mc:Choice>
              <mc:Fallback>
                <p:oleObj name="포장기 셸 개체" showAsIcon="1" r:id="rId6" imgW="1133280" imgH="571320" progId="Package">
                  <p:embed/>
                  <p:pic>
                    <p:nvPicPr>
                      <p:cNvPr id="18" name="개체 17">
                        <a:extLst>
                          <a:ext uri="{FF2B5EF4-FFF2-40B4-BE49-F238E27FC236}">
                            <a16:creationId xmlns:a16="http://schemas.microsoft.com/office/drawing/2014/main" id="{5614D7FE-B595-426B-A567-F62612BCA4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00878" y="1707707"/>
                        <a:ext cx="1133475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433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A782E-47CB-4C7E-BEB9-525CB30B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end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6025B-1BB6-4265-8642-80AD946BD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00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944E3-F7C9-40BE-BA01-1594DA18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9AF183-B647-473D-8F78-DE54F3D88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Then, for each sample, we make a count matrix by implementing </a:t>
            </a:r>
            <a:r>
              <a:rPr lang="en-US" altLang="ko-KR" dirty="0" err="1"/>
              <a:t>HTSeq</a:t>
            </a:r>
            <a:r>
              <a:rPr lang="en-US" altLang="ko-KR" dirty="0"/>
              <a:t>-count</a:t>
            </a:r>
          </a:p>
          <a:p>
            <a:r>
              <a:rPr lang="en-US" altLang="ko-KR" dirty="0"/>
              <a:t>It gives a 19 by 55304 count matrix.</a:t>
            </a:r>
          </a:p>
        </p:txBody>
      </p:sp>
    </p:spTree>
    <p:extLst>
      <p:ext uri="{BB962C8B-B14F-4D97-AF65-F5344CB8AC3E}">
        <p14:creationId xmlns:p14="http://schemas.microsoft.com/office/powerpoint/2010/main" val="188433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944E3-F7C9-40BE-BA01-1594DA18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Preprocessing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9AF183-B647-473D-8F78-DE54F3D88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i="1" dirty="0"/>
              <a:t>GSE130312_compiled_counts_20190410.csv </a:t>
            </a:r>
            <a:r>
              <a:rPr lang="en-US" altLang="ko-KR" dirty="0"/>
              <a:t>can be downloaded from GSE130312.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296A5E-148E-42BC-A93B-31D0709C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95" y="3002613"/>
            <a:ext cx="10257409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1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944E3-F7C9-40BE-BA01-1594DA18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9AF183-B647-473D-8F78-DE54F3D88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But, the number of the features (or gene) of the matrix differs from that of our matrix inferred from </a:t>
            </a:r>
            <a:r>
              <a:rPr lang="en-US" altLang="ko-KR" dirty="0" err="1"/>
              <a:t>HTSeq</a:t>
            </a:r>
            <a:r>
              <a:rPr lang="en-US" altLang="ko-KR" dirty="0"/>
              <a:t>-count. (48397 -&gt;&lt;- 55304)</a:t>
            </a:r>
          </a:p>
          <a:p>
            <a:r>
              <a:rPr lang="en-US" altLang="ko-KR" dirty="0"/>
              <a:t>We extract the features that are presented in both matrices. Finally, 46060 features will be used.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F2D847-4F42-47AB-A4EE-ADDCF720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918" y="4181367"/>
            <a:ext cx="8296164" cy="248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94CF27-0A04-4B62-A6E6-9E7AA9956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250" y="681038"/>
            <a:ext cx="1066800" cy="2019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68B0C0-460E-479E-BC42-3BB3279A8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7788"/>
            <a:ext cx="4007479" cy="3213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341C6C-1DE8-4C9F-B9BB-F72F6D9C3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53" y="3076472"/>
            <a:ext cx="4185353" cy="33561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7833C1-7332-4B14-A8D8-50101AB39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706" y="3147788"/>
            <a:ext cx="4007480" cy="32134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3C975AF-C05E-4374-9492-654ED08D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Checking samples: using lower dimensional embedding (46060-&gt;2)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3077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52DB91-3398-4291-8AC5-9D5D7367A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0" y="1662888"/>
            <a:ext cx="5514975" cy="3943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4424AA-CB4A-4857-969B-1E0AFCAA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31" y="1596213"/>
            <a:ext cx="5210175" cy="4076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24E40-B86E-402A-81F0-41D2FB7AA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09" y="5839805"/>
            <a:ext cx="4709568" cy="8916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0E02E6-7FF0-49E4-A2E2-D2C6EF989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393" y="5797890"/>
            <a:ext cx="3353091" cy="97544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E56051A2-F090-4680-8EF2-141B921B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Total read counts are very different!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81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55E5C-3292-4F23-BB89-E10D3466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Trial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B0CAE3-7632-4E66-B4BB-D80010FD1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Gene selection (HVG) </a:t>
            </a:r>
          </a:p>
          <a:p>
            <a:r>
              <a:rPr lang="en-US" altLang="ko-KR" dirty="0"/>
              <a:t>Harmony</a:t>
            </a:r>
          </a:p>
          <a:p>
            <a:r>
              <a:rPr lang="en-US" altLang="ko-KR" dirty="0" err="1"/>
              <a:t>NeuroCombat</a:t>
            </a:r>
            <a:endParaRPr lang="en-US" altLang="ko-KR" dirty="0"/>
          </a:p>
          <a:p>
            <a:r>
              <a:rPr lang="en-US" altLang="ko-KR" dirty="0"/>
              <a:t>Combat-seq</a:t>
            </a:r>
          </a:p>
          <a:p>
            <a:r>
              <a:rPr lang="en-US" altLang="ko-KR" dirty="0"/>
              <a:t>SCGEN</a:t>
            </a:r>
          </a:p>
          <a:p>
            <a:r>
              <a:rPr lang="en-US" altLang="ko-KR" dirty="0"/>
              <a:t>Seurat 3</a:t>
            </a:r>
          </a:p>
          <a:p>
            <a:r>
              <a:rPr lang="en-US" altLang="ko-KR" dirty="0" err="1"/>
              <a:t>Rliger</a:t>
            </a:r>
            <a:endParaRPr lang="en-US" altLang="ko-KR" dirty="0"/>
          </a:p>
          <a:p>
            <a:r>
              <a:rPr lang="en-US" altLang="ko-KR" b="1" dirty="0" err="1"/>
              <a:t>scVI</a:t>
            </a:r>
            <a:endParaRPr lang="en-US" altLang="ko-KR" b="1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99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651E3-B688-4619-BE6D-87A3139E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scVI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FA233-B1AE-45A1-8665-2E57A6E3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94" y="3689389"/>
            <a:ext cx="3699023" cy="2947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715E14-C144-46AF-98AD-F2EF2BB5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01" y="3689389"/>
            <a:ext cx="3699023" cy="294702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59929C4-45C1-4355-9E0E-4A04CD72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 err="1"/>
              <a:t>scVI</a:t>
            </a:r>
            <a:r>
              <a:rPr lang="en-US" altLang="ko-KR" dirty="0"/>
              <a:t> is a model that can perform many analysis tasks; for example, Dimensionality reduction, removal of unwanted variation, integration across replicates, donors, and technologies, differential expression, etc.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032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564A1C7EAC704D812FC7BC1D737882" ma:contentTypeVersion="9" ma:contentTypeDescription="새 문서를 만듭니다." ma:contentTypeScope="" ma:versionID="cf3cd3ac5397d87cd8cf0d374e945b4a">
  <xsd:schema xmlns:xsd="http://www.w3.org/2001/XMLSchema" xmlns:xs="http://www.w3.org/2001/XMLSchema" xmlns:p="http://schemas.microsoft.com/office/2006/metadata/properties" xmlns:ns3="0c127098-2fb4-4c75-9d13-c2eb95fda447" targetNamespace="http://schemas.microsoft.com/office/2006/metadata/properties" ma:root="true" ma:fieldsID="8c1fe9a802e083d0e9e7c8f6e83f86eb" ns3:_="">
    <xsd:import namespace="0c127098-2fb4-4c75-9d13-c2eb95fda4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127098-2fb4-4c75-9d13-c2eb95fda4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B6B909-4B30-4546-91B9-163832105CDC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c127098-2fb4-4c75-9d13-c2eb95fda44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1D10E19-7BCA-4FBA-8CC0-45FFA4B21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76E2D9-280E-4F8A-ABA7-E615484C83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127098-2fb4-4c75-9d13-c2eb95fda4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32595</TotalTime>
  <Words>368</Words>
  <Application>Microsoft Office PowerPoint</Application>
  <PresentationFormat>와이드스크린</PresentationFormat>
  <Paragraphs>51</Paragraphs>
  <Slides>22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Cambria Math</vt:lpstr>
      <vt:lpstr>Office 테마</vt:lpstr>
      <vt:lpstr>포장기 셸 개체</vt:lpstr>
      <vt:lpstr>Regular Meeting</vt:lpstr>
      <vt:lpstr>Preprocessing </vt:lpstr>
      <vt:lpstr>Preprocessing </vt:lpstr>
      <vt:lpstr>Preprocessing </vt:lpstr>
      <vt:lpstr>Issue </vt:lpstr>
      <vt:lpstr>Checking samples: using lower dimensional embedding (46060-&gt;2) </vt:lpstr>
      <vt:lpstr>Total read counts are very different!</vt:lpstr>
      <vt:lpstr>Trial and error</vt:lpstr>
      <vt:lpstr>scVI</vt:lpstr>
      <vt:lpstr>Surrogate variables are created to adjust for the study bias. </vt:lpstr>
      <vt:lpstr>DESeq2 results</vt:lpstr>
      <vt:lpstr>DESeq2 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DESeq2 results</vt:lpstr>
      <vt:lpstr>PowerPoint 프레젠테이션</vt:lpstr>
      <vt:lpstr>PowerPoint 프레젠테이션</vt:lpstr>
      <vt:lpstr>PowerPoint 프레젠테이션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Meeting</dc:title>
  <dc:creator>김광우</dc:creator>
  <cp:lastModifiedBy>김광우</cp:lastModifiedBy>
  <cp:revision>586</cp:revision>
  <dcterms:created xsi:type="dcterms:W3CDTF">2022-02-09T03:58:07Z</dcterms:created>
  <dcterms:modified xsi:type="dcterms:W3CDTF">2023-04-10T10:57:35Z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0x01010013564A1C7EAC704D812FC7BC1D737882</vt:lpwstr>
  </property>
</Properties>
</file>